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91" r:id="rId5"/>
    <p:sldId id="259" r:id="rId6"/>
    <p:sldId id="292" r:id="rId7"/>
    <p:sldId id="260" r:id="rId8"/>
    <p:sldId id="262" r:id="rId9"/>
    <p:sldId id="293" r:id="rId10"/>
    <p:sldId id="297" r:id="rId11"/>
    <p:sldId id="294" r:id="rId12"/>
    <p:sldId id="295" r:id="rId13"/>
    <p:sldId id="296" r:id="rId14"/>
    <p:sldId id="298" r:id="rId15"/>
    <p:sldId id="264" r:id="rId16"/>
    <p:sldId id="267" r:id="rId17"/>
    <p:sldId id="285" r:id="rId18"/>
    <p:sldId id="268" r:id="rId19"/>
    <p:sldId id="269" r:id="rId20"/>
    <p:sldId id="299" r:id="rId21"/>
    <p:sldId id="270" r:id="rId22"/>
    <p:sldId id="271" r:id="rId23"/>
    <p:sldId id="272" r:id="rId24"/>
    <p:sldId id="273" r:id="rId25"/>
    <p:sldId id="300" r:id="rId26"/>
    <p:sldId id="274" r:id="rId27"/>
    <p:sldId id="275" r:id="rId28"/>
    <p:sldId id="276" r:id="rId29"/>
    <p:sldId id="277" r:id="rId30"/>
    <p:sldId id="301" r:id="rId31"/>
    <p:sldId id="279" r:id="rId32"/>
    <p:sldId id="280" r:id="rId33"/>
    <p:sldId id="281" r:id="rId34"/>
    <p:sldId id="303" r:id="rId35"/>
    <p:sldId id="282" r:id="rId36"/>
    <p:sldId id="283" r:id="rId37"/>
    <p:sldId id="284" r:id="rId38"/>
    <p:sldId id="286" r:id="rId39"/>
    <p:sldId id="287" r:id="rId40"/>
    <p:sldId id="288" r:id="rId41"/>
    <p:sldId id="302" r:id="rId42"/>
    <p:sldId id="289" r:id="rId43"/>
    <p:sldId id="290" r:id="rId4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125" d="100"/>
          <a:sy n="125" d="100"/>
        </p:scale>
        <p:origin x="-701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DC3FFA-A067-4ABA-8CD2-C68293433E6A}" type="datetimeFigureOut">
              <a:rPr lang="ar-IQ" smtClean="0"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23A42F-2FDC-4D06-85E5-EFCC90C0D38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28728" y="2000240"/>
            <a:ext cx="6477000" cy="2152648"/>
          </a:xfrm>
        </p:spPr>
        <p:txBody>
          <a:bodyPr/>
          <a:lstStyle/>
          <a:p>
            <a:pPr rtl="0"/>
            <a:r>
              <a:rPr lang="en-US" dirty="0" smtClean="0"/>
              <a:t>DRUGS AND HUMAN EYE:</a:t>
            </a:r>
            <a:br>
              <a:rPr lang="en-US" dirty="0" smtClean="0"/>
            </a:br>
            <a:r>
              <a:rPr lang="en-US" dirty="0" smtClean="0"/>
              <a:t>GLAUCOMA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SHAEMA M. ALI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FF0000"/>
                </a:solidFill>
              </a:rPr>
              <a:t>ciliary</a:t>
            </a:r>
            <a:r>
              <a:rPr lang="en-US" b="1" dirty="0" smtClean="0">
                <a:solidFill>
                  <a:srgbClr val="FF0000"/>
                </a:solidFill>
              </a:rPr>
              <a:t> body </a:t>
            </a:r>
            <a:r>
              <a:rPr lang="en-US" dirty="0" smtClean="0"/>
              <a:t>composed of </a:t>
            </a:r>
            <a:r>
              <a:rPr lang="en-US" dirty="0" err="1" smtClean="0"/>
              <a:t>ciliary</a:t>
            </a:r>
            <a:r>
              <a:rPr lang="en-US" dirty="0" smtClean="0"/>
              <a:t> processes</a:t>
            </a:r>
          </a:p>
          <a:p>
            <a:pPr algn="l" rtl="0">
              <a:buNone/>
            </a:pPr>
            <a:r>
              <a:rPr lang="en-US" dirty="0" smtClean="0"/>
              <a:t>( secretion of aqueous humor) and </a:t>
            </a:r>
            <a:r>
              <a:rPr lang="en-US" dirty="0" err="1" smtClean="0"/>
              <a:t>ciliary</a:t>
            </a:r>
            <a:r>
              <a:rPr lang="en-US" dirty="0" smtClean="0"/>
              <a:t> muscles</a:t>
            </a:r>
          </a:p>
          <a:p>
            <a:pPr algn="l" rtl="0">
              <a:buNone/>
            </a:pPr>
            <a:r>
              <a:rPr lang="en-US" dirty="0" smtClean="0"/>
              <a:t> ( contraction of these muscles helps in </a:t>
            </a:r>
            <a:r>
              <a:rPr lang="en-US" dirty="0" err="1" smtClean="0"/>
              <a:t>accomodation</a:t>
            </a:r>
            <a:r>
              <a:rPr lang="en-US" dirty="0" smtClean="0"/>
              <a:t> for near vision).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صورة 3" descr="Ciliary 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686" y="3429000"/>
            <a:ext cx="4342908" cy="30704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The iris is a thin contractile pigmented </a:t>
            </a:r>
            <a:r>
              <a:rPr lang="en-US" dirty="0" err="1" smtClean="0"/>
              <a:t>diaphram</a:t>
            </a:r>
            <a:r>
              <a:rPr lang="en-US" dirty="0" smtClean="0"/>
              <a:t> with a central aperture, the pupil</a:t>
            </a:r>
          </a:p>
          <a:p>
            <a:pPr algn="l" rtl="0">
              <a:buNone/>
            </a:pPr>
            <a:r>
              <a:rPr lang="en-US" dirty="0" smtClean="0"/>
              <a:t>It is suspended in the aqueous humor between the cornea and the lens </a:t>
            </a:r>
          </a:p>
          <a:p>
            <a:pPr algn="l" rtl="0">
              <a:buNone/>
            </a:pPr>
            <a:r>
              <a:rPr lang="en-US" dirty="0" smtClean="0"/>
              <a:t>It divides the space between the cornea and the lens into an anterior and a posterior chamber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anatomy-of-anterior-chamber-3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47584" r="5394"/>
          <a:stretch>
            <a:fillRect/>
          </a:stretch>
        </p:blipFill>
        <p:spPr>
          <a:xfrm>
            <a:off x="3143240" y="2023110"/>
            <a:ext cx="3714776" cy="364998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The muscle fibers of the iris are involuntary and consist of circular( parasympathetic </a:t>
            </a:r>
            <a:r>
              <a:rPr lang="en-US" dirty="0" err="1" smtClean="0"/>
              <a:t>innervation</a:t>
            </a:r>
            <a:r>
              <a:rPr lang="en-US" dirty="0" smtClean="0"/>
              <a:t>; </a:t>
            </a:r>
            <a:r>
              <a:rPr lang="en-US" dirty="0" err="1" smtClean="0"/>
              <a:t>miosis</a:t>
            </a:r>
            <a:r>
              <a:rPr lang="en-US" dirty="0" smtClean="0"/>
              <a:t>)  and radiating fibers (sympathetic </a:t>
            </a:r>
            <a:r>
              <a:rPr lang="en-US" dirty="0" err="1" smtClean="0"/>
              <a:t>innervation</a:t>
            </a:r>
            <a:r>
              <a:rPr lang="en-US" dirty="0" smtClean="0"/>
              <a:t>; </a:t>
            </a:r>
            <a:r>
              <a:rPr lang="en-US" dirty="0" err="1" smtClean="0"/>
              <a:t>mydriasis</a:t>
            </a:r>
            <a:r>
              <a:rPr lang="en-US" dirty="0" smtClean="0"/>
              <a:t>). 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عنصر نائب للمحتوى 3" descr="Dual+Innervation+of+the+Iri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562" t="13665" r="29317"/>
          <a:stretch>
            <a:fillRect/>
          </a:stretch>
        </p:blipFill>
        <p:spPr>
          <a:xfrm>
            <a:off x="1785918" y="1714488"/>
            <a:ext cx="4143404" cy="438151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Nervous coat: the retina</a:t>
            </a:r>
          </a:p>
          <a:p>
            <a:pPr algn="l" rtl="0">
              <a:buNone/>
            </a:pPr>
            <a:r>
              <a:rPr lang="en-US" sz="3200" dirty="0" smtClean="0"/>
              <a:t>The retina consist of an outer pigmented layer and an inner </a:t>
            </a:r>
            <a:r>
              <a:rPr lang="en-US" sz="3200" dirty="0" err="1" smtClean="0"/>
              <a:t>nerveus</a:t>
            </a:r>
            <a:r>
              <a:rPr lang="en-US" sz="3200" dirty="0" smtClean="0"/>
              <a:t> layer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Contents of the eyeball</a:t>
            </a:r>
          </a:p>
          <a:p>
            <a:pPr algn="l" rtl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-lens </a:t>
            </a:r>
            <a:r>
              <a:rPr lang="en-US" dirty="0" smtClean="0"/>
              <a:t>biconvex body situated behind the iris and in front of the vitreous body </a:t>
            </a:r>
          </a:p>
          <a:p>
            <a:pPr algn="l" rtl="0">
              <a:buNone/>
            </a:pPr>
            <a:r>
              <a:rPr lang="en-US" dirty="0" smtClean="0"/>
              <a:t>It attached to the </a:t>
            </a:r>
            <a:r>
              <a:rPr lang="en-US" dirty="0" err="1" smtClean="0"/>
              <a:t>ciliary</a:t>
            </a:r>
            <a:r>
              <a:rPr lang="en-US" dirty="0" smtClean="0"/>
              <a:t> processes by the </a:t>
            </a:r>
            <a:r>
              <a:rPr lang="en-US" dirty="0" err="1" smtClean="0"/>
              <a:t>suspensory</a:t>
            </a:r>
            <a:r>
              <a:rPr lang="en-US" dirty="0" smtClean="0"/>
              <a:t> ligament.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-Fluid system of the eye- </a:t>
            </a:r>
            <a:r>
              <a:rPr lang="en-US" dirty="0" err="1" smtClean="0">
                <a:solidFill>
                  <a:srgbClr val="0070C0"/>
                </a:solidFill>
              </a:rPr>
              <a:t>Introcular</a:t>
            </a:r>
            <a:r>
              <a:rPr lang="en-US" dirty="0" smtClean="0">
                <a:solidFill>
                  <a:srgbClr val="0070C0"/>
                </a:solidFill>
              </a:rPr>
              <a:t> fluid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eye is filled with intraocular fluid which maintain sufficient pressure in the eyeball to keep it distended.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This fluid can be divided into two portions </a:t>
            </a:r>
          </a:p>
          <a:p>
            <a:pPr algn="l" rtl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Aqueous humor</a:t>
            </a:r>
            <a:r>
              <a:rPr lang="en-US" dirty="0" smtClean="0"/>
              <a:t>, which lies in front of the lens and </a:t>
            </a:r>
            <a:r>
              <a:rPr lang="en-US" u="sng" dirty="0" smtClean="0">
                <a:solidFill>
                  <a:srgbClr val="FF0000"/>
                </a:solidFill>
              </a:rPr>
              <a:t>vitreous humor </a:t>
            </a:r>
            <a:r>
              <a:rPr lang="en-US" dirty="0" smtClean="0"/>
              <a:t>, which is between the posterior surface of the lens and the retina.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4" name="صورة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643314"/>
            <a:ext cx="3857652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Formation and outflow of aqueous humor </a:t>
            </a:r>
          </a:p>
          <a:p>
            <a:pPr algn="l" rtl="0">
              <a:buNone/>
            </a:pPr>
            <a:endParaRPr lang="en-US" sz="3200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/>
              <a:t>The aqueous humor is a clear fluid that fills the anterior and posterior chambers of the eyeball</a:t>
            </a:r>
          </a:p>
          <a:p>
            <a:pPr algn="l" rtl="0">
              <a:buNone/>
            </a:pPr>
            <a:r>
              <a:rPr lang="en-US" dirty="0" smtClean="0"/>
              <a:t>It is a secretion or </a:t>
            </a:r>
            <a:r>
              <a:rPr lang="en-US" dirty="0" err="1" smtClean="0"/>
              <a:t>transudate</a:t>
            </a:r>
            <a:r>
              <a:rPr lang="en-US" dirty="0" smtClean="0"/>
              <a:t> from the </a:t>
            </a:r>
            <a:r>
              <a:rPr lang="en-US" dirty="0" err="1" smtClean="0"/>
              <a:t>ciliary</a:t>
            </a:r>
            <a:r>
              <a:rPr lang="en-US" dirty="0" smtClean="0"/>
              <a:t> processes, from which it enters the posterior chamber.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It then flows into the anterior chamber through the pupil and is drained away through the spaces at the </a:t>
            </a:r>
            <a:r>
              <a:rPr lang="en-US" dirty="0" err="1" smtClean="0"/>
              <a:t>iridocorneal</a:t>
            </a:r>
            <a:r>
              <a:rPr lang="en-US" dirty="0" smtClean="0"/>
              <a:t> angle into the canal of </a:t>
            </a:r>
            <a:r>
              <a:rPr lang="en-US" dirty="0" err="1" smtClean="0"/>
              <a:t>schlemm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The eye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Coats of the eyeball</a:t>
            </a:r>
          </a:p>
          <a:p>
            <a:pPr algn="l" rtl="0">
              <a:buNone/>
            </a:pPr>
            <a:r>
              <a:rPr lang="en-US" dirty="0" smtClean="0"/>
              <a:t>The eyeball consist of three coats</a:t>
            </a:r>
          </a:p>
          <a:p>
            <a:pPr algn="l" rtl="0">
              <a:buNone/>
            </a:pPr>
            <a:r>
              <a:rPr lang="en-US" dirty="0" smtClean="0"/>
              <a:t>1- the fibrous coat</a:t>
            </a:r>
          </a:p>
          <a:p>
            <a:pPr algn="l" rtl="0">
              <a:buNone/>
            </a:pPr>
            <a:r>
              <a:rPr lang="en-US" dirty="0" smtClean="0"/>
              <a:t>2- the vascular pigmented coat</a:t>
            </a:r>
          </a:p>
          <a:p>
            <a:pPr algn="l" rtl="0">
              <a:buNone/>
            </a:pPr>
            <a:r>
              <a:rPr lang="en-US" dirty="0" smtClean="0"/>
              <a:t>3- the nervous coat</a:t>
            </a:r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عنصر نائب للمحتوى 5" descr="Schematic-diagram-of-physiology-of-aqueous-humor-notes-Aqueous-humor-is-produced-by-th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b="18008"/>
          <a:stretch>
            <a:fillRect/>
          </a:stretch>
        </p:blipFill>
        <p:spPr>
          <a:xfrm>
            <a:off x="2035704" y="1600200"/>
            <a:ext cx="5307542" cy="440056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Obstruction to the draining of the aqueous humor results in a rise in IOP, called </a:t>
            </a:r>
            <a:r>
              <a:rPr lang="en-US" dirty="0" err="1" smtClean="0"/>
              <a:t>glucoma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This can produce degenerative changes in the retina, with consequent blindness.</a:t>
            </a:r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disease is usually classified according to the manner in which aqueous humor outflow is impaired.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Primary open-angle </a:t>
            </a:r>
            <a:r>
              <a:rPr lang="en-US" b="1" dirty="0" err="1" smtClean="0">
                <a:solidFill>
                  <a:srgbClr val="FF0000"/>
                </a:solidFill>
              </a:rPr>
              <a:t>glucoma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l" rtl="0"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Primary angle-closure </a:t>
            </a:r>
            <a:r>
              <a:rPr lang="en-US" b="1" dirty="0" err="1" smtClean="0">
                <a:solidFill>
                  <a:srgbClr val="FF0000"/>
                </a:solidFill>
              </a:rPr>
              <a:t>glucoma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Primary open-angle </a:t>
            </a:r>
            <a:r>
              <a:rPr lang="en-US" sz="3200" u="sng" dirty="0" err="1" smtClean="0">
                <a:solidFill>
                  <a:srgbClr val="FF0000"/>
                </a:solidFill>
              </a:rPr>
              <a:t>glucoma</a:t>
            </a:r>
            <a:r>
              <a:rPr lang="en-US" sz="3200" u="sng" dirty="0" smtClean="0">
                <a:solidFill>
                  <a:srgbClr val="FF0000"/>
                </a:solidFill>
              </a:rPr>
              <a:t> (POAG)</a:t>
            </a:r>
          </a:p>
          <a:p>
            <a:pPr algn="l" rtl="0">
              <a:buNone/>
            </a:pPr>
            <a:r>
              <a:rPr lang="en-US" dirty="0" smtClean="0"/>
              <a:t>POAG is associated with a relative obstruction to aqueous outflow through the </a:t>
            </a:r>
            <a:r>
              <a:rPr lang="en-US" dirty="0" err="1" smtClean="0"/>
              <a:t>trabecular</a:t>
            </a:r>
            <a:r>
              <a:rPr lang="en-US" dirty="0" smtClean="0"/>
              <a:t> meshwork and is a chronic progressive disease of insidious onset usually affecting both eyes.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Primary angle closure </a:t>
            </a:r>
            <a:r>
              <a:rPr lang="en-US" sz="3200" u="sng" dirty="0" err="1" smtClean="0">
                <a:solidFill>
                  <a:srgbClr val="FF0000"/>
                </a:solidFill>
              </a:rPr>
              <a:t>glucoma</a:t>
            </a:r>
            <a:r>
              <a:rPr lang="en-US" sz="3200" u="sng" dirty="0" smtClean="0">
                <a:solidFill>
                  <a:srgbClr val="FF0000"/>
                </a:solidFill>
              </a:rPr>
              <a:t> (PACG)</a:t>
            </a:r>
          </a:p>
          <a:p>
            <a:pPr algn="l" rtl="0">
              <a:buNone/>
            </a:pPr>
            <a:r>
              <a:rPr lang="en-US" dirty="0" smtClean="0"/>
              <a:t>PACG is a </a:t>
            </a:r>
            <a:r>
              <a:rPr lang="en-US" dirty="0" err="1" smtClean="0"/>
              <a:t>condtition</a:t>
            </a:r>
            <a:r>
              <a:rPr lang="en-US" dirty="0" smtClean="0"/>
              <a:t> in which closure of the angle by the peripheral iris results in a reduction in aqueous outflow.</a:t>
            </a:r>
          </a:p>
          <a:p>
            <a:pPr algn="l" rtl="0">
              <a:buNone/>
            </a:pPr>
            <a:r>
              <a:rPr lang="en-US" dirty="0" smtClean="0"/>
              <a:t>It occurs in predisposed eyes and is frequently unilateral.  </a:t>
            </a:r>
            <a:endParaRPr lang="ar-IQ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h9991491_001_p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6715171" cy="3500462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Etiology</a:t>
            </a:r>
          </a:p>
          <a:p>
            <a:pPr algn="l" rtl="0">
              <a:buNone/>
            </a:pPr>
            <a:r>
              <a:rPr lang="en-US" dirty="0" smtClean="0"/>
              <a:t>The factors that determine the level of IOP are the rate of aqueous humor production and the resistance encountered in the outflow channels. </a:t>
            </a:r>
          </a:p>
          <a:p>
            <a:pPr algn="l" rtl="0">
              <a:buNone/>
            </a:pPr>
            <a:r>
              <a:rPr lang="en-US" dirty="0" smtClean="0"/>
              <a:t>A fine balance between these is necessary to keep the pressure within the eye within the range of 16-21 mmHg.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Clinical manifestation</a:t>
            </a:r>
          </a:p>
          <a:p>
            <a:pPr algn="l" rtl="0">
              <a:buNone/>
            </a:pPr>
            <a:r>
              <a:rPr lang="en-US" dirty="0" smtClean="0"/>
              <a:t>POAG, because of its insidious onset, is usually asymptomatic until it has caused a significant loss of visual field.</a:t>
            </a:r>
          </a:p>
          <a:p>
            <a:pPr algn="l" rtl="0">
              <a:buNone/>
            </a:pPr>
            <a:r>
              <a:rPr lang="en-US" dirty="0" smtClean="0"/>
              <a:t>The earliest clinically significant field defect is </a:t>
            </a:r>
            <a:r>
              <a:rPr lang="en-US" dirty="0" err="1" smtClean="0"/>
              <a:t>scotoma</a:t>
            </a:r>
            <a:r>
              <a:rPr lang="en-US" dirty="0" smtClean="0"/>
              <a:t>, which is an area of depressed vision within the visual field.</a:t>
            </a:r>
            <a:endParaRPr lang="ar-IQ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Acute PACG is due to sudden closure of the angle and a severe elevation in IOP.</a:t>
            </a:r>
          </a:p>
          <a:p>
            <a:pPr algn="l" rtl="0">
              <a:buNone/>
            </a:pPr>
            <a:r>
              <a:rPr lang="en-US" dirty="0" smtClean="0"/>
              <a:t>The symptoms include rapidly progressive visual impairment, </a:t>
            </a:r>
            <a:r>
              <a:rPr lang="en-US" dirty="0" err="1" smtClean="0"/>
              <a:t>periocular</a:t>
            </a:r>
            <a:r>
              <a:rPr lang="en-US" dirty="0" smtClean="0"/>
              <a:t> pain and congestion of the eye.</a:t>
            </a:r>
          </a:p>
          <a:p>
            <a:pPr algn="l" rtl="0">
              <a:buNone/>
            </a:pPr>
            <a:r>
              <a:rPr lang="en-US" dirty="0" smtClean="0"/>
              <a:t>In severe cases nausea and vomiting may occur</a:t>
            </a:r>
            <a:endParaRPr lang="ar-IQ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r>
              <a:rPr lang="en-US" sz="3600" u="sng" dirty="0" smtClean="0">
                <a:solidFill>
                  <a:srgbClr val="FF0000"/>
                </a:solidFill>
              </a:rPr>
              <a:t>Investigations</a:t>
            </a:r>
            <a:endParaRPr lang="en-US" sz="3600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IOP is measured by </a:t>
            </a:r>
            <a:r>
              <a:rPr lang="en-US" dirty="0" err="1" smtClean="0"/>
              <a:t>tonometry</a:t>
            </a: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Scotoma</a:t>
            </a:r>
            <a:r>
              <a:rPr lang="en-US" dirty="0" smtClean="0"/>
              <a:t> can be detected by using </a:t>
            </a:r>
            <a:r>
              <a:rPr lang="en-US" dirty="0" err="1" smtClean="0"/>
              <a:t>perimetry</a:t>
            </a: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Gonioscopy</a:t>
            </a:r>
            <a:r>
              <a:rPr lang="en-US" dirty="0" smtClean="0"/>
              <a:t> is used to estimate the width of the chamber angle.</a:t>
            </a:r>
          </a:p>
          <a:p>
            <a:pPr algn="l" rtl="0">
              <a:buNone/>
            </a:pPr>
            <a:r>
              <a:rPr lang="en-US" dirty="0" smtClean="0"/>
              <a:t>Cupping of the optic disc seen by </a:t>
            </a:r>
            <a:r>
              <a:rPr lang="en-US" dirty="0" err="1" smtClean="0"/>
              <a:t>ophthalmoscopy</a:t>
            </a:r>
            <a:r>
              <a:rPr lang="en-US" dirty="0" smtClean="0"/>
              <a:t> is used in both diagnosis and assessment of the efficacy of treatment.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Fibrous coat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fibrous coat is made up of a posterior opaque part, the sclera, and an anterior transparent part, the cornea.</a:t>
            </a:r>
            <a:endParaRPr lang="ar-IQ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images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52304" r="-1363" b="8000"/>
          <a:stretch>
            <a:fillRect/>
          </a:stretch>
        </p:blipFill>
        <p:spPr>
          <a:xfrm>
            <a:off x="3214678" y="1857364"/>
            <a:ext cx="2571768" cy="3286148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Treatment </a:t>
            </a:r>
          </a:p>
          <a:p>
            <a:pPr algn="l" rtl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Primary angle </a:t>
            </a:r>
            <a:r>
              <a:rPr lang="en-US" sz="3200" dirty="0" err="1" smtClean="0">
                <a:solidFill>
                  <a:srgbClr val="0070C0"/>
                </a:solidFill>
              </a:rPr>
              <a:t>glucoma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dirty="0" smtClean="0"/>
              <a:t>The prostaglandin </a:t>
            </a:r>
            <a:r>
              <a:rPr lang="en-US" dirty="0" err="1" smtClean="0"/>
              <a:t>analougues</a:t>
            </a:r>
            <a:r>
              <a:rPr lang="en-US" dirty="0" smtClean="0"/>
              <a:t> </a:t>
            </a:r>
            <a:r>
              <a:rPr lang="en-US" dirty="0" err="1" smtClean="0"/>
              <a:t>latanoprost</a:t>
            </a:r>
            <a:r>
              <a:rPr lang="en-US" dirty="0" smtClean="0"/>
              <a:t> and </a:t>
            </a:r>
            <a:r>
              <a:rPr lang="en-US" dirty="0" err="1" smtClean="0"/>
              <a:t>travoprost</a:t>
            </a:r>
            <a:r>
              <a:rPr lang="en-US" dirty="0" smtClean="0"/>
              <a:t> and the </a:t>
            </a:r>
            <a:r>
              <a:rPr lang="en-US" dirty="0" err="1" smtClean="0"/>
              <a:t>prostamide</a:t>
            </a:r>
            <a:r>
              <a:rPr lang="en-US" dirty="0" smtClean="0"/>
              <a:t> </a:t>
            </a:r>
            <a:r>
              <a:rPr lang="en-US" dirty="0" err="1" smtClean="0"/>
              <a:t>bimatoprost</a:t>
            </a:r>
            <a:r>
              <a:rPr lang="en-US" dirty="0" smtClean="0"/>
              <a:t> are indicated for first line use, as are the B blockers as these produce the greatest fall in IOP. 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Carbonic </a:t>
            </a:r>
            <a:r>
              <a:rPr lang="en-US" dirty="0" err="1" smtClean="0"/>
              <a:t>anhydrase</a:t>
            </a:r>
            <a:r>
              <a:rPr lang="en-US" dirty="0" smtClean="0"/>
              <a:t> inhibitors and </a:t>
            </a:r>
            <a:r>
              <a:rPr lang="en-US" dirty="0" err="1" smtClean="0"/>
              <a:t>sympathomimetics</a:t>
            </a:r>
            <a:r>
              <a:rPr lang="en-US" dirty="0" smtClean="0"/>
              <a:t> which results in smaller fall in IOP, are considered second line drugs. </a:t>
            </a:r>
            <a:endParaRPr lang="ar-IQ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Pilocarpine</a:t>
            </a:r>
            <a:r>
              <a:rPr lang="en-US" dirty="0" smtClean="0"/>
              <a:t> is usually reserved for  those patients not controlled by a combination of the drugs listed above.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Oral therapy with carbonic </a:t>
            </a:r>
            <a:r>
              <a:rPr lang="en-US" dirty="0" err="1" smtClean="0"/>
              <a:t>anhydrase</a:t>
            </a:r>
            <a:r>
              <a:rPr lang="en-US" dirty="0" smtClean="0"/>
              <a:t> </a:t>
            </a:r>
            <a:r>
              <a:rPr lang="en-US" dirty="0" err="1" smtClean="0"/>
              <a:t>inhibtors</a:t>
            </a:r>
            <a:r>
              <a:rPr lang="en-US" dirty="0" smtClean="0"/>
              <a:t> is usually reserved for use as the final stage of treatment in those complex </a:t>
            </a:r>
            <a:r>
              <a:rPr lang="en-US" dirty="0" err="1" smtClean="0"/>
              <a:t>glaucomas</a:t>
            </a:r>
            <a:r>
              <a:rPr lang="en-US" dirty="0" smtClean="0"/>
              <a:t> awaiting surgery.</a:t>
            </a:r>
            <a:endParaRPr lang="ar-IQ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IMG_047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26324" t="176"/>
          <a:stretch>
            <a:fillRect/>
          </a:stretch>
        </p:blipFill>
        <p:spPr>
          <a:xfrm rot="5400000">
            <a:off x="2000230" y="1500174"/>
            <a:ext cx="4929223" cy="5214975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Primary angle closure glaucoma</a:t>
            </a:r>
          </a:p>
          <a:p>
            <a:pPr algn="l" rtl="0">
              <a:buNone/>
            </a:pPr>
            <a:r>
              <a:rPr lang="en-US" dirty="0" smtClean="0"/>
              <a:t>Analgesics and </a:t>
            </a:r>
            <a:r>
              <a:rPr lang="en-US" dirty="0" err="1" smtClean="0"/>
              <a:t>antiemitcs</a:t>
            </a:r>
            <a:r>
              <a:rPr lang="en-US" dirty="0" smtClean="0"/>
              <a:t> are sometimes needed.</a:t>
            </a:r>
          </a:p>
          <a:p>
            <a:pPr algn="l" rtl="0">
              <a:buNone/>
            </a:pPr>
            <a:r>
              <a:rPr lang="en-US" dirty="0" smtClean="0"/>
              <a:t>Intensive </a:t>
            </a:r>
            <a:r>
              <a:rPr lang="en-US" dirty="0" err="1" smtClean="0"/>
              <a:t>miotic</a:t>
            </a:r>
            <a:r>
              <a:rPr lang="en-US" dirty="0" smtClean="0"/>
              <a:t> therapy is usually ineffective and the IOP needs to be lowered by drugs that reduce aqueous humor production. </a:t>
            </a:r>
            <a:endParaRPr lang="ar-IQ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An intravenous loading dose of </a:t>
            </a:r>
            <a:r>
              <a:rPr lang="en-US" dirty="0" err="1" smtClean="0"/>
              <a:t>acetazolamide</a:t>
            </a:r>
            <a:r>
              <a:rPr lang="en-US" dirty="0" smtClean="0"/>
              <a:t> followed by oral treatment should allow the IOP to drop sufficiently to relieve iris ischemia and allow the sphincter to respond to </a:t>
            </a:r>
            <a:r>
              <a:rPr lang="en-US" dirty="0" err="1" smtClean="0"/>
              <a:t>pilocarpine</a:t>
            </a:r>
            <a:r>
              <a:rPr lang="en-US" dirty="0" smtClean="0"/>
              <a:t> therapy.</a:t>
            </a:r>
            <a:endParaRPr lang="ar-IQ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If this fails to decrease IOP, </a:t>
            </a:r>
            <a:r>
              <a:rPr lang="en-US" dirty="0" err="1" smtClean="0"/>
              <a:t>hyperosmotic</a:t>
            </a:r>
            <a:r>
              <a:rPr lang="en-US" dirty="0" smtClean="0"/>
              <a:t> agents ( glycerol and </a:t>
            </a:r>
            <a:r>
              <a:rPr lang="en-US" dirty="0" err="1" smtClean="0"/>
              <a:t>mannitol</a:t>
            </a:r>
            <a:r>
              <a:rPr lang="en-US" dirty="0" smtClean="0"/>
              <a:t>) may be required.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Once the IOP has been reduced medically, the condition is usually treated surgically.</a:t>
            </a:r>
            <a:endParaRPr lang="ar-IQ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Drug induced glaucoma</a:t>
            </a:r>
          </a:p>
          <a:p>
            <a:pPr algn="l" rtl="0">
              <a:buNone/>
            </a:pPr>
            <a:r>
              <a:rPr lang="en-US" dirty="0" smtClean="0"/>
              <a:t>Several different drugs have the potential to cause the elevation of IOP which can occur via an open –angle mechanism or a closed angle mechanism.</a:t>
            </a:r>
            <a:endParaRPr lang="ar-IQ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Steroid-induced glaucoma is a form of open angle glaucoma that usually associated with topical steroid use.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eye-anatomy-2012_650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28794" y="2071678"/>
            <a:ext cx="5929353" cy="35719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medications that have a direct or secondary effect, either to stimulate sympathetic or inhibit parasympathetic activation causing </a:t>
            </a:r>
            <a:r>
              <a:rPr lang="en-US" dirty="0" err="1" smtClean="0"/>
              <a:t>pupillary</a:t>
            </a:r>
            <a:r>
              <a:rPr lang="en-US" dirty="0" smtClean="0"/>
              <a:t> dilation can precipitate acute ACG in patients with </a:t>
            </a:r>
            <a:r>
              <a:rPr lang="en-US" dirty="0" err="1" smtClean="0"/>
              <a:t>occludable</a:t>
            </a:r>
            <a:r>
              <a:rPr lang="en-US" dirty="0" smtClean="0"/>
              <a:t> angles.</a:t>
            </a:r>
            <a:endParaRPr lang="ar-IQ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the most frequently performed surgical procedures create a fistula to act as a new route for aqueous outflow.</a:t>
            </a:r>
          </a:p>
          <a:p>
            <a:pPr algn="l" rtl="0">
              <a:buNone/>
            </a:pPr>
            <a:r>
              <a:rPr lang="en-US" dirty="0" smtClean="0"/>
              <a:t>Laser </a:t>
            </a:r>
            <a:r>
              <a:rPr lang="en-US" dirty="0" err="1" smtClean="0"/>
              <a:t>trabeculoplasty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Laser </a:t>
            </a:r>
            <a:r>
              <a:rPr lang="en-US" dirty="0" err="1" smtClean="0"/>
              <a:t>ciliary</a:t>
            </a:r>
            <a:r>
              <a:rPr lang="en-US" dirty="0" smtClean="0"/>
              <a:t> ablation </a:t>
            </a:r>
            <a:endParaRPr lang="ar-IQ" dirty="0"/>
          </a:p>
        </p:txBody>
      </p:sp>
      <p:pic>
        <p:nvPicPr>
          <p:cNvPr id="4" name="صورة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214686"/>
            <a:ext cx="4214842" cy="210789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These include </a:t>
            </a:r>
            <a:r>
              <a:rPr lang="en-US" dirty="0" smtClean="0"/>
              <a:t>topical </a:t>
            </a:r>
            <a:r>
              <a:rPr lang="en-US" dirty="0" err="1" smtClean="0"/>
              <a:t>anticholinergic</a:t>
            </a:r>
            <a:r>
              <a:rPr lang="en-US" dirty="0" smtClean="0"/>
              <a:t> or </a:t>
            </a:r>
            <a:r>
              <a:rPr lang="en-US" dirty="0" err="1" smtClean="0"/>
              <a:t>sympathomimetic</a:t>
            </a:r>
            <a:r>
              <a:rPr lang="en-US" dirty="0" smtClean="0"/>
              <a:t> dilating drops, </a:t>
            </a:r>
            <a:r>
              <a:rPr lang="en-US" dirty="0" err="1" smtClean="0"/>
              <a:t>tricyclic</a:t>
            </a:r>
            <a:r>
              <a:rPr lang="en-US" dirty="0" smtClean="0"/>
              <a:t> </a:t>
            </a:r>
            <a:r>
              <a:rPr lang="en-US" dirty="0" smtClean="0"/>
              <a:t>antidepressant, </a:t>
            </a:r>
            <a:r>
              <a:rPr lang="en-US" dirty="0" smtClean="0"/>
              <a:t>monoamine </a:t>
            </a:r>
            <a:r>
              <a:rPr lang="en-US" dirty="0" err="1" smtClean="0"/>
              <a:t>oxidase</a:t>
            </a:r>
            <a:r>
              <a:rPr lang="en-US" dirty="0" smtClean="0"/>
              <a:t> inhibitors, </a:t>
            </a:r>
            <a:r>
              <a:rPr lang="en-US" dirty="0" smtClean="0"/>
              <a:t>antihistamines, </a:t>
            </a:r>
            <a:r>
              <a:rPr lang="en-US" dirty="0" err="1" smtClean="0"/>
              <a:t>antiparkinsonian</a:t>
            </a:r>
            <a:r>
              <a:rPr lang="en-US" dirty="0" smtClean="0"/>
              <a:t> drugs, antipsychotic medication and </a:t>
            </a:r>
            <a:r>
              <a:rPr lang="en-US" dirty="0" err="1" smtClean="0"/>
              <a:t>antispasmolytic</a:t>
            </a:r>
            <a:r>
              <a:rPr lang="en-US" dirty="0" smtClean="0"/>
              <a:t> agents.</a:t>
            </a:r>
            <a:endParaRPr lang="ar-IQ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Note: sulfa </a:t>
            </a:r>
            <a:r>
              <a:rPr lang="en-US" dirty="0" err="1" smtClean="0"/>
              <a:t>containig</a:t>
            </a:r>
            <a:r>
              <a:rPr lang="en-US" dirty="0" smtClean="0"/>
              <a:t> medications may induce ACG by a different angle closure mechanism involving anterior rotation of the </a:t>
            </a:r>
            <a:r>
              <a:rPr lang="en-US" dirty="0" err="1" smtClean="0"/>
              <a:t>ciliary</a:t>
            </a:r>
            <a:r>
              <a:rPr lang="en-US" dirty="0" smtClean="0"/>
              <a:t> body.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Posteriorly</a:t>
            </a:r>
            <a:r>
              <a:rPr lang="en-US" dirty="0" smtClean="0"/>
              <a:t>, the sclera is pierced by the optic nerve and is fused with the </a:t>
            </a:r>
            <a:r>
              <a:rPr lang="en-US" dirty="0" err="1" smtClean="0"/>
              <a:t>dural</a:t>
            </a:r>
            <a:r>
              <a:rPr lang="en-US" dirty="0" smtClean="0"/>
              <a:t> sheath of that nerve in an area called lamina </a:t>
            </a:r>
            <a:r>
              <a:rPr lang="en-US" dirty="0" err="1" smtClean="0"/>
              <a:t>cribrosa</a:t>
            </a:r>
            <a:r>
              <a:rPr lang="en-US" dirty="0" smtClean="0"/>
              <a:t> at the optic disc.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It is relatively week area and can be made to bulge into the eyeball by a rise of cerebrospinal fluid pressure in the </a:t>
            </a:r>
            <a:r>
              <a:rPr lang="en-US" dirty="0" err="1" smtClean="0"/>
              <a:t>subarachinoid</a:t>
            </a:r>
            <a:r>
              <a:rPr lang="en-US" dirty="0" smtClean="0"/>
              <a:t> space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surg351-presentation-and-management-of-raised-intracranial-pressure-17-72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1824" t="10194" r="8333" b="11529"/>
          <a:stretch>
            <a:fillRect/>
          </a:stretch>
        </p:blipFill>
        <p:spPr>
          <a:xfrm>
            <a:off x="2285984" y="1785926"/>
            <a:ext cx="5500726" cy="38150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If the IOP rises, the lamina </a:t>
            </a:r>
            <a:r>
              <a:rPr lang="en-US" dirty="0" err="1" smtClean="0"/>
              <a:t>cribrosa</a:t>
            </a:r>
            <a:r>
              <a:rPr lang="en-US" dirty="0" smtClean="0"/>
              <a:t> will bulge outward, producing a cupped disc as seen through the </a:t>
            </a:r>
            <a:r>
              <a:rPr lang="en-US" dirty="0" err="1" smtClean="0"/>
              <a:t>opthalmoscope</a:t>
            </a:r>
            <a:r>
              <a:rPr lang="en-US" dirty="0" smtClean="0"/>
              <a:t>.</a:t>
            </a:r>
            <a:endParaRPr lang="ar-IQ" dirty="0"/>
          </a:p>
        </p:txBody>
      </p:sp>
      <p:pic>
        <p:nvPicPr>
          <p:cNvPr id="4" name="صورة 3" descr="optic-nerve-comparison_2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211" y="3214686"/>
            <a:ext cx="3729065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3200" u="sng" dirty="0" smtClean="0">
                <a:solidFill>
                  <a:srgbClr val="FF0000"/>
                </a:solidFill>
              </a:rPr>
              <a:t>Vascular pigmented coat</a:t>
            </a:r>
          </a:p>
          <a:p>
            <a:pPr algn="l" rtl="0">
              <a:buNone/>
            </a:pPr>
            <a:r>
              <a:rPr lang="en-US" dirty="0" smtClean="0"/>
              <a:t>The vascular pigmented coat consists from behind forward of the </a:t>
            </a:r>
            <a:r>
              <a:rPr lang="en-US" dirty="0" err="1" smtClean="0"/>
              <a:t>coroid</a:t>
            </a:r>
            <a:r>
              <a:rPr lang="en-US" dirty="0" smtClean="0"/>
              <a:t>, the </a:t>
            </a:r>
            <a:r>
              <a:rPr lang="en-US" dirty="0" err="1" smtClean="0"/>
              <a:t>ciliary</a:t>
            </a:r>
            <a:r>
              <a:rPr lang="en-US" dirty="0" smtClean="0"/>
              <a:t> body and the iris.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choroid</a:t>
            </a:r>
            <a:r>
              <a:rPr lang="en-US" dirty="0" smtClean="0"/>
              <a:t> is composed of an outer pigmented layer and an inner highly vascular layer.</a:t>
            </a: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4" name="صورة 3" descr="eye-anatomy-2012_6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000372"/>
            <a:ext cx="4953000" cy="28803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2286</TotalTime>
  <Words>1105</Words>
  <Application>Microsoft Office PowerPoint</Application>
  <PresentationFormat>عرض على الشاشة (3:4)‏</PresentationFormat>
  <Paragraphs>133</Paragraphs>
  <Slides>43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43</vt:i4>
      </vt:variant>
    </vt:vector>
  </HeadingPairs>
  <TitlesOfParts>
    <vt:vector size="44" baseType="lpstr">
      <vt:lpstr>ألوان متوسطة</vt:lpstr>
      <vt:lpstr>DRUGS AND HUMAN EYE: GLAUCOMA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drugs on Intraocular pressure</dc:title>
  <dc:creator>Shaema M. Ali</dc:creator>
  <cp:lastModifiedBy>Shaema M. Ali</cp:lastModifiedBy>
  <cp:revision>61</cp:revision>
  <dcterms:created xsi:type="dcterms:W3CDTF">2018-12-09T22:06:59Z</dcterms:created>
  <dcterms:modified xsi:type="dcterms:W3CDTF">2018-12-11T12:13:55Z</dcterms:modified>
</cp:coreProperties>
</file>